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/>
    <p:restoredTop sz="92128"/>
  </p:normalViewPr>
  <p:slideViewPr>
    <p:cSldViewPr snapToGrid="0" snapToObjects="1">
      <p:cViewPr varScale="1">
        <p:scale>
          <a:sx n="51" d="100"/>
          <a:sy n="51" d="100"/>
        </p:scale>
        <p:origin x="165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6C72039-A918-EC4E-A1D0-7BE607EF9BEB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6131F30-95E8-EB46-803D-DB688F3969E4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5A57862-5CE3-A44C-B1DC-3EDEE35AF4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10:</a:t>
            </a:r>
            <a:br>
              <a:rPr lang="en-US" dirty="0" smtClean="0"/>
            </a:br>
            <a:r>
              <a:rPr lang="en-US" dirty="0" smtClean="0"/>
              <a:t>The Periodic Table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1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_______________ is a column on the periodic table.</a:t>
            </a:r>
          </a:p>
          <a:p>
            <a:pPr lvl="1"/>
            <a:r>
              <a:rPr lang="en-US" sz="2800" dirty="0" smtClean="0"/>
              <a:t>Have similar ________________and react with other elements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Patterns in physical properties of a group are density, melting point, and boiling point.</a:t>
            </a:r>
          </a:p>
        </p:txBody>
      </p:sp>
    </p:spTree>
    <p:extLst>
      <p:ext uri="{BB962C8B-B14F-4D97-AF65-F5344CB8AC3E}">
        <p14:creationId xmlns:p14="http://schemas.microsoft.com/office/powerpoint/2010/main" val="385204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_____________ is a row on the periodic table.</a:t>
            </a:r>
          </a:p>
          <a:p>
            <a:r>
              <a:rPr lang="en-US" sz="2800" dirty="0" smtClean="0"/>
              <a:t>As you read from left to right, the AN ____________________</a:t>
            </a:r>
          </a:p>
          <a:p>
            <a:r>
              <a:rPr lang="en-US" sz="2800" dirty="0" smtClean="0"/>
              <a:t>The physical and chemical properties also change as you move left to right.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304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¾ of the elements on the periodic table are___________________.</a:t>
            </a:r>
          </a:p>
          <a:p>
            <a:pPr lvl="1"/>
            <a:r>
              <a:rPr lang="en-US" sz="3200" dirty="0" smtClean="0"/>
              <a:t>They are located on the __________side and in the _____________of the table.</a:t>
            </a:r>
          </a:p>
          <a:p>
            <a:pPr lvl="1"/>
            <a:r>
              <a:rPr lang="en-US" sz="3200" dirty="0" smtClean="0"/>
              <a:t>All metals are ____________ and ___________thermal energy and electricity.</a:t>
            </a:r>
          </a:p>
          <a:p>
            <a:pPr lvl="1"/>
            <a:r>
              <a:rPr lang="en-US" sz="3200" dirty="0" smtClean="0"/>
              <a:t>They also have some properties that differ.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78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Metals, Nonmetals, and 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_________________ are located on the __________ side of the periodic table</a:t>
            </a:r>
          </a:p>
          <a:p>
            <a:pPr lvl="1"/>
            <a:r>
              <a:rPr lang="en-US" sz="3200" dirty="0" smtClean="0"/>
              <a:t>Except hydrogen</a:t>
            </a:r>
          </a:p>
          <a:p>
            <a:r>
              <a:rPr lang="en-US" dirty="0" smtClean="0"/>
              <a:t>Many are __________ and do not conduct thermal energy or electricity</a:t>
            </a:r>
          </a:p>
          <a:p>
            <a:r>
              <a:rPr lang="en-US" dirty="0" smtClean="0"/>
              <a:t>_________________ have properties of metals and nonmetals.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8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Scientists Use the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elements are created, named, and added to the present-day periodic table.</a:t>
            </a:r>
          </a:p>
          <a:p>
            <a:r>
              <a:rPr lang="en-US" dirty="0" smtClean="0"/>
              <a:t>Elements (such as </a:t>
            </a:r>
            <a:r>
              <a:rPr lang="en-US" dirty="0" err="1" smtClean="0"/>
              <a:t>Bohrium</a:t>
            </a:r>
            <a:r>
              <a:rPr lang="en-US" dirty="0" smtClean="0"/>
              <a:t> and </a:t>
            </a:r>
            <a:r>
              <a:rPr lang="en-US" dirty="0" err="1" smtClean="0"/>
              <a:t>Hassium</a:t>
            </a:r>
            <a:r>
              <a:rPr lang="en-US" dirty="0" smtClean="0"/>
              <a:t>) are all synthetic or ________________ and do not occur naturally on Earth.</a:t>
            </a:r>
          </a:p>
          <a:p>
            <a:r>
              <a:rPr lang="en-US" dirty="0" smtClean="0"/>
              <a:t>They can ______________ the properties of new elements.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079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541028"/>
          </a:xfrm>
        </p:spPr>
        <p:txBody>
          <a:bodyPr/>
          <a:lstStyle/>
          <a:p>
            <a:r>
              <a:rPr lang="en-US" dirty="0" smtClean="0"/>
              <a:t>Vocabulary words: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00600" y="5165697"/>
            <a:ext cx="4038600" cy="114545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Metal, luster, ductility, malleability, alkali metal, alkaline earth metal, transition metal</a:t>
            </a:r>
            <a:endParaRPr lang="en-US" sz="16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Lesson 2: Metals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metal?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63908" y="1270153"/>
            <a:ext cx="8675976" cy="5229069"/>
          </a:xfrm>
        </p:spPr>
        <p:txBody>
          <a:bodyPr>
            <a:normAutofit/>
          </a:bodyPr>
          <a:lstStyle/>
          <a:p>
            <a:r>
              <a:rPr lang="en-US" dirty="0" smtClean="0"/>
              <a:t>To be a metal, an element must have certain properties.</a:t>
            </a:r>
          </a:p>
          <a:p>
            <a:pPr lvl="1"/>
            <a:r>
              <a:rPr lang="en-US" sz="3200" dirty="0" smtClean="0"/>
              <a:t>Physical properties describe something without changing its makeup or identity</a:t>
            </a:r>
          </a:p>
          <a:p>
            <a:r>
              <a:rPr lang="en-US" dirty="0" smtClean="0"/>
              <a:t>A _________ is an element that it generally shiny. It is easily ______________________ or hammered into _________________. A metal is a good conductor of electricity and thermal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Luster and 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1600200"/>
            <a:ext cx="8455880" cy="4717573"/>
          </a:xfrm>
        </p:spPr>
        <p:txBody>
          <a:bodyPr>
            <a:normAutofit/>
          </a:bodyPr>
          <a:lstStyle/>
          <a:p>
            <a:r>
              <a:rPr lang="en-US" dirty="0" smtClean="0"/>
              <a:t>___________is the ability of a metal to reflect light.</a:t>
            </a:r>
          </a:p>
          <a:p>
            <a:r>
              <a:rPr lang="en-US" dirty="0" smtClean="0"/>
              <a:t> _________ is used for jewelry because it has great luster.</a:t>
            </a:r>
          </a:p>
          <a:p>
            <a:r>
              <a:rPr lang="en-US" dirty="0" smtClean="0"/>
              <a:t>Gold is also a good ______________ of thermal and electricity. </a:t>
            </a:r>
          </a:p>
          <a:p>
            <a:pPr lvl="1"/>
            <a:r>
              <a:rPr lang="en-US" sz="3200" dirty="0" smtClean="0"/>
              <a:t>Gold is too expensive to use in wiring or cookware so ____________is used instead.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18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Ductility and malleability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______________is the ability to be pulled into thin wires.</a:t>
            </a:r>
          </a:p>
          <a:p>
            <a:r>
              <a:rPr lang="en-US" dirty="0" smtClean="0"/>
              <a:t>Gold is the most ductile metal.</a:t>
            </a:r>
          </a:p>
          <a:p>
            <a:r>
              <a:rPr lang="en-US" dirty="0" smtClean="0"/>
              <a:t>_________________is the ability of a substance to be hammered or rolled into sheets.</a:t>
            </a:r>
          </a:p>
          <a:p>
            <a:pPr lvl="1"/>
            <a:r>
              <a:rPr lang="en-US" sz="3200" dirty="0" smtClean="0"/>
              <a:t>Gold is very malleable.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6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Density, strength, boiling point, and melting point of metal are _____________ than those of other elements.</a:t>
            </a:r>
          </a:p>
          <a:p>
            <a:r>
              <a:rPr lang="en-US" sz="2800" dirty="0" smtClean="0"/>
              <a:t>All metals are _________ at room temperature except for ___________________.</a:t>
            </a:r>
          </a:p>
          <a:p>
            <a:r>
              <a:rPr lang="en-US" sz="2800" dirty="0" smtClean="0"/>
              <a:t>Chemical properties</a:t>
            </a:r>
          </a:p>
          <a:p>
            <a:pPr lvl="1"/>
            <a:r>
              <a:rPr lang="en-US" dirty="0" smtClean="0"/>
              <a:t>The ability or inability of a substance to change into a new substance	</a:t>
            </a:r>
          </a:p>
          <a:p>
            <a:pPr lvl="1"/>
            <a:r>
              <a:rPr lang="en-US" dirty="0" smtClean="0"/>
              <a:t>Differ greatly but those is the same _________ have similar _____________________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58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541028"/>
          </a:xfrm>
        </p:spPr>
        <p:txBody>
          <a:bodyPr>
            <a:normAutofit/>
          </a:bodyPr>
          <a:lstStyle/>
          <a:p>
            <a:r>
              <a:rPr lang="en-US" dirty="0" smtClean="0"/>
              <a:t>Vocabulary words: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00600" y="5165697"/>
            <a:ext cx="4038600" cy="1145456"/>
          </a:xfrm>
        </p:spPr>
        <p:txBody>
          <a:bodyPr>
            <a:noAutofit/>
          </a:bodyPr>
          <a:lstStyle/>
          <a:p>
            <a:r>
              <a:rPr lang="en-US" sz="1600" dirty="0" smtClean="0"/>
              <a:t>Periodic table</a:t>
            </a:r>
          </a:p>
          <a:p>
            <a:r>
              <a:rPr lang="en-US" sz="1600" dirty="0" smtClean="0"/>
              <a:t>Group</a:t>
            </a:r>
          </a:p>
          <a:p>
            <a:r>
              <a:rPr lang="en-US" sz="1600" dirty="0" smtClean="0"/>
              <a:t>Period </a:t>
            </a:r>
            <a:endParaRPr lang="en-US" sz="160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7250" y="1247259"/>
            <a:ext cx="3086100" cy="2040905"/>
          </a:xfrm>
        </p:spPr>
        <p:txBody>
          <a:bodyPr/>
          <a:lstStyle/>
          <a:p>
            <a:r>
              <a:rPr lang="en-US" dirty="0" smtClean="0"/>
              <a:t>Lesson 1: Using the Periodic Table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6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elements in _____________</a:t>
            </a:r>
          </a:p>
          <a:p>
            <a:pPr lvl="1"/>
            <a:r>
              <a:rPr lang="en-US" sz="3200" dirty="0" smtClean="0"/>
              <a:t>Lithium, Sodium, Potassium, Rubidium, Cesium, and Francium</a:t>
            </a:r>
          </a:p>
          <a:p>
            <a:r>
              <a:rPr lang="en-US" dirty="0" smtClean="0"/>
              <a:t>___________________________with other elements</a:t>
            </a:r>
          </a:p>
          <a:p>
            <a:pPr lvl="1"/>
            <a:r>
              <a:rPr lang="en-US" sz="3200" dirty="0" smtClean="0"/>
              <a:t>They occur only in ____________</a:t>
            </a:r>
          </a:p>
          <a:p>
            <a:pPr lvl="1"/>
            <a:r>
              <a:rPr lang="en-US" sz="3200" dirty="0" smtClean="0"/>
              <a:t>Pure alkali metals must be stored so they do not come in contact with oxygen and water vapor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1129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Properties</a:t>
            </a:r>
          </a:p>
          <a:p>
            <a:pPr lvl="1"/>
            <a:r>
              <a:rPr lang="en-US" sz="3200" dirty="0" smtClean="0"/>
              <a:t>______________appearance</a:t>
            </a:r>
          </a:p>
          <a:p>
            <a:pPr lvl="1"/>
            <a:r>
              <a:rPr lang="en-US" sz="3200" dirty="0" smtClean="0"/>
              <a:t>soft</a:t>
            </a:r>
          </a:p>
          <a:p>
            <a:pPr lvl="1"/>
            <a:r>
              <a:rPr lang="en-US" sz="3200" dirty="0" smtClean="0"/>
              <a:t>______________density of all metals</a:t>
            </a:r>
          </a:p>
          <a:p>
            <a:pPr lvl="2"/>
            <a:r>
              <a:rPr lang="en-US" sz="3200" dirty="0" smtClean="0"/>
              <a:t>For example, a block of sodium can float </a:t>
            </a:r>
            <a:r>
              <a:rPr lang="en-US" sz="3200" dirty="0"/>
              <a:t>o</a:t>
            </a:r>
            <a:r>
              <a:rPr lang="en-US" sz="3200" dirty="0" smtClean="0"/>
              <a:t>n water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6243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_________________Metals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062042" cy="4144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Elements in ________________</a:t>
            </a:r>
          </a:p>
          <a:p>
            <a:pPr lvl="1"/>
            <a:r>
              <a:rPr lang="en-US" sz="2800" dirty="0" smtClean="0"/>
              <a:t>Be, Mg, </a:t>
            </a:r>
            <a:r>
              <a:rPr lang="en-US" sz="2800" dirty="0" err="1" smtClean="0"/>
              <a:t>Ca</a:t>
            </a:r>
            <a:r>
              <a:rPr lang="en-US" sz="2800" dirty="0" smtClean="0"/>
              <a:t>, </a:t>
            </a:r>
            <a:r>
              <a:rPr lang="en-US" sz="2800" dirty="0" err="1" smtClean="0"/>
              <a:t>Sr</a:t>
            </a:r>
            <a:r>
              <a:rPr lang="en-US" sz="2800" dirty="0" smtClean="0"/>
              <a:t>, Ba, Ra</a:t>
            </a:r>
          </a:p>
          <a:p>
            <a:r>
              <a:rPr lang="en-US" sz="2800" dirty="0" smtClean="0"/>
              <a:t> React quickly with other elements (but _________________________________metals)</a:t>
            </a:r>
          </a:p>
          <a:p>
            <a:r>
              <a:rPr lang="en-US" sz="2800" dirty="0" smtClean="0"/>
              <a:t>Pure metals do not occur _______________</a:t>
            </a:r>
          </a:p>
          <a:p>
            <a:pPr lvl="1"/>
            <a:r>
              <a:rPr lang="en-US" sz="2800" dirty="0" smtClean="0"/>
              <a:t>They combine with other elements and form ___________________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2203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Alkaline Earth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Physical properties</a:t>
            </a:r>
          </a:p>
          <a:p>
            <a:pPr lvl="1"/>
            <a:r>
              <a:rPr lang="en-US" sz="2800" dirty="0" smtClean="0"/>
              <a:t>Soft</a:t>
            </a:r>
          </a:p>
          <a:p>
            <a:pPr lvl="1"/>
            <a:r>
              <a:rPr lang="en-US" sz="2800" dirty="0" smtClean="0"/>
              <a:t>Silvery</a:t>
            </a:r>
          </a:p>
          <a:p>
            <a:pPr lvl="1"/>
            <a:r>
              <a:rPr lang="en-US" sz="2800" dirty="0" smtClean="0"/>
              <a:t>Low density but it __________________________metals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4733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02" y="1286648"/>
            <a:ext cx="8642987" cy="5361035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elements in __________________________</a:t>
            </a:r>
          </a:p>
          <a:p>
            <a:pPr lvl="1"/>
            <a:r>
              <a:rPr lang="en-US" sz="2800" dirty="0" smtClean="0"/>
              <a:t>Includes the ____________ ____of the periodic table and the _____________ on the bottom</a:t>
            </a:r>
          </a:p>
          <a:p>
            <a:r>
              <a:rPr lang="en-US" sz="2800" dirty="0" smtClean="0"/>
              <a:t>Properties</a:t>
            </a:r>
          </a:p>
          <a:p>
            <a:pPr lvl="1"/>
            <a:r>
              <a:rPr lang="en-US" sz="2800" dirty="0" smtClean="0"/>
              <a:t>____________ melting points, densities, and strength than AM and AEM</a:t>
            </a:r>
          </a:p>
          <a:p>
            <a:pPr lvl="1"/>
            <a:r>
              <a:rPr lang="en-US" sz="2800" dirty="0" smtClean="0"/>
              <a:t>Do not __________________ with oxygen</a:t>
            </a:r>
          </a:p>
          <a:p>
            <a:pPr lvl="1"/>
            <a:r>
              <a:rPr lang="en-US" sz="2800" dirty="0" smtClean="0"/>
              <a:t>Some can exist as ___________________ (when it occurs in pure form, not in a compound)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9184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Transition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20" y="1204171"/>
            <a:ext cx="8609998" cy="5361033"/>
          </a:xfrm>
        </p:spPr>
        <p:txBody>
          <a:bodyPr>
            <a:noAutofit/>
          </a:bodyPr>
          <a:lstStyle/>
          <a:p>
            <a:r>
              <a:rPr lang="en-US" sz="2800" dirty="0" smtClean="0"/>
              <a:t>Make good _____________________________ (Fe)</a:t>
            </a:r>
          </a:p>
          <a:p>
            <a:pPr lvl="1"/>
            <a:r>
              <a:rPr lang="en-US" sz="2800" dirty="0" smtClean="0"/>
              <a:t>_____________________ to corrosion</a:t>
            </a:r>
          </a:p>
          <a:p>
            <a:r>
              <a:rPr lang="en-US" sz="2800" dirty="0" smtClean="0"/>
              <a:t>Make coins (Cu, Ag, Ni, Au)</a:t>
            </a:r>
          </a:p>
          <a:p>
            <a:pPr lvl="1"/>
            <a:r>
              <a:rPr lang="en-US" sz="2800" dirty="0" smtClean="0"/>
              <a:t>Jewelry, wires, and industrial applications</a:t>
            </a:r>
          </a:p>
          <a:p>
            <a:r>
              <a:rPr lang="en-US" sz="2800" dirty="0" smtClean="0"/>
              <a:t>Artists use transition-element compounds in _____________ and _______________</a:t>
            </a:r>
          </a:p>
          <a:p>
            <a:r>
              <a:rPr lang="en-US" sz="2800" dirty="0" smtClean="0"/>
              <a:t>Some ________ , garnets and emeralds, come from the presence of small amounts of transition elements.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54385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Lanthanide and Actinide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1" y="1417638"/>
            <a:ext cx="8791435" cy="51640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These elements are removed from the main part of the table so _________________________</a:t>
            </a:r>
          </a:p>
          <a:p>
            <a:pPr marL="0" indent="0">
              <a:buNone/>
            </a:pPr>
            <a:r>
              <a:rPr lang="en-US" sz="2800" dirty="0" smtClean="0"/>
              <a:t>__________________________the other periods.</a:t>
            </a:r>
          </a:p>
          <a:p>
            <a:r>
              <a:rPr lang="en-US" sz="2800" dirty="0" smtClean="0"/>
              <a:t>_______________ is between Lanthanum and </a:t>
            </a:r>
            <a:r>
              <a:rPr lang="en-US" sz="2800" dirty="0" err="1" smtClean="0"/>
              <a:t>Halfnium</a:t>
            </a:r>
            <a:endParaRPr lang="en-US" sz="2800" dirty="0" smtClean="0"/>
          </a:p>
          <a:p>
            <a:pPr lvl="1"/>
            <a:r>
              <a:rPr lang="en-US" sz="2800" dirty="0" smtClean="0"/>
              <a:t>Used to make strong ____________</a:t>
            </a:r>
          </a:p>
          <a:p>
            <a:r>
              <a:rPr lang="en-US" sz="2800" dirty="0" smtClean="0"/>
              <a:t>____________is between Actinium and </a:t>
            </a:r>
            <a:r>
              <a:rPr lang="en-US" sz="2800" dirty="0" err="1"/>
              <a:t>R</a:t>
            </a:r>
            <a:r>
              <a:rPr lang="en-US" sz="2800" dirty="0" err="1" smtClean="0"/>
              <a:t>utherfordium</a:t>
            </a:r>
            <a:endParaRPr lang="en-US" sz="2800" dirty="0" smtClean="0"/>
          </a:p>
          <a:p>
            <a:pPr lvl="1"/>
            <a:r>
              <a:rPr lang="en-US" sz="2800" dirty="0" smtClean="0"/>
              <a:t>Plutonium is used _______for nuclear reactors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7765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in Properties of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Elements ___________in metallic properties as you read from _________________ across a period</a:t>
            </a:r>
          </a:p>
          <a:p>
            <a:pPr lvl="1"/>
            <a:r>
              <a:rPr lang="en-US" sz="2800" dirty="0" smtClean="0"/>
              <a:t>Elements on far right have no metallic properties</a:t>
            </a:r>
          </a:p>
          <a:p>
            <a:r>
              <a:rPr lang="en-US" sz="2800" dirty="0" smtClean="0"/>
              <a:t>______________ has the highest luster, is the most malleable, and conducts electricity better than all the elements in this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68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within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Metallic properties tend to __________ as you move _______________________</a:t>
            </a:r>
          </a:p>
          <a:p>
            <a:r>
              <a:rPr lang="en-US" sz="2800" dirty="0" smtClean="0"/>
              <a:t>Whose malleability is greater? Gold, Silver, Copper?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99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584076"/>
          </a:xfrm>
        </p:spPr>
        <p:txBody>
          <a:bodyPr/>
          <a:lstStyle/>
          <a:p>
            <a:r>
              <a:rPr lang="en-US" dirty="0" smtClean="0"/>
              <a:t>Vocabulary words: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800600" y="5208745"/>
            <a:ext cx="4038600" cy="110240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Nonmetal, halogen, noble gas, metalloid, semiconductor</a:t>
            </a:r>
            <a:endParaRPr lang="en-US" sz="180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7250" y="1356987"/>
            <a:ext cx="3086100" cy="2040905"/>
          </a:xfrm>
        </p:spPr>
        <p:txBody>
          <a:bodyPr/>
          <a:lstStyle/>
          <a:p>
            <a:r>
              <a:rPr lang="en-US" dirty="0" smtClean="0"/>
              <a:t>Lesson 3: Nonmetals &amp; Metalloids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9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periodic table?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Scientists use ________________ to organize the elements. </a:t>
            </a:r>
            <a:endParaRPr lang="en-US" sz="2800" dirty="0"/>
          </a:p>
          <a:p>
            <a:r>
              <a:rPr lang="en-US" sz="2800" dirty="0" smtClean="0"/>
              <a:t>It is a chart of the elements arranged into ________ and __________________ according to their physical and chemical properties.</a:t>
            </a:r>
            <a:endParaRPr lang="en-US" sz="2800" dirty="0"/>
          </a:p>
          <a:p>
            <a:r>
              <a:rPr lang="en-US" sz="2800" dirty="0" smtClean="0"/>
              <a:t>It can be used to determine the relationships among the elements as well.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54800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Elements of Life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6897" y="1600200"/>
            <a:ext cx="8389903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mass of your body comes from four nonmetals- ___________________________________________</a:t>
            </a:r>
          </a:p>
          <a:p>
            <a:pPr lvl="1"/>
            <a:r>
              <a:rPr lang="en-US" sz="2800" dirty="0" smtClean="0"/>
              <a:t>Nonmetals are elements that have ____________</a:t>
            </a:r>
          </a:p>
          <a:p>
            <a:pPr marL="457200" lvl="1" indent="0">
              <a:buNone/>
            </a:pPr>
            <a:r>
              <a:rPr lang="en-US" sz="2800" dirty="0" smtClean="0"/>
              <a:t>_______________________________</a:t>
            </a:r>
          </a:p>
          <a:p>
            <a:r>
              <a:rPr lang="en-US" sz="2800" dirty="0" smtClean="0"/>
              <a:t>Of the remaining elements, the two most common are sulfur and phosphorus.</a:t>
            </a:r>
          </a:p>
          <a:p>
            <a:r>
              <a:rPr lang="en-US" sz="2800" dirty="0" smtClean="0"/>
              <a:t>These six elements form compounds in proteins, fats, nucleic acids, and large molecules.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25122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nonmetals different from metals?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Nonmetals are __________ at room temperature</a:t>
            </a:r>
          </a:p>
          <a:p>
            <a:r>
              <a:rPr lang="en-US" sz="2800" dirty="0" smtClean="0"/>
              <a:t>Those that are solid have ______________</a:t>
            </a:r>
          </a:p>
          <a:p>
            <a:r>
              <a:rPr lang="en-US" sz="2800" dirty="0" smtClean="0"/>
              <a:t>Poor conductors</a:t>
            </a:r>
          </a:p>
          <a:p>
            <a:pPr lvl="1"/>
            <a:r>
              <a:rPr lang="en-US" sz="2800" dirty="0" smtClean="0"/>
              <a:t>Good ___________________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14339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133"/>
            <a:ext cx="8229600" cy="1143000"/>
          </a:xfrm>
        </p:spPr>
        <p:txBody>
          <a:bodyPr/>
          <a:lstStyle/>
          <a:p>
            <a:r>
              <a:rPr lang="en-US" dirty="0" smtClean="0"/>
              <a:t>Nonmetals in groups 14-16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154"/>
            <a:ext cx="8229600" cy="48560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groups contain metals, nonmetals, and metalloids</a:t>
            </a:r>
          </a:p>
          <a:p>
            <a:r>
              <a:rPr lang="en-US" sz="2800" dirty="0" smtClean="0"/>
              <a:t>The chemical properties are _____________ but the physical properties can be __________</a:t>
            </a:r>
          </a:p>
          <a:p>
            <a:r>
              <a:rPr lang="en-US" sz="2800" dirty="0" smtClean="0"/>
              <a:t>Group 14: _____________________</a:t>
            </a:r>
          </a:p>
          <a:p>
            <a:pPr lvl="1"/>
            <a:r>
              <a:rPr lang="en-US" sz="2800" dirty="0" smtClean="0"/>
              <a:t>Carbon is the only nonmetal</a:t>
            </a:r>
          </a:p>
          <a:p>
            <a:pPr lvl="1"/>
            <a:r>
              <a:rPr lang="en-US" sz="2800" dirty="0" smtClean="0"/>
              <a:t>It is in most of compounds that make up 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22989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14-16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5" y="1253657"/>
            <a:ext cx="8577009" cy="52249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Group 15: ___________________</a:t>
            </a:r>
          </a:p>
          <a:p>
            <a:pPr lvl="1"/>
            <a:r>
              <a:rPr lang="en-US" sz="2800" dirty="0" smtClean="0"/>
              <a:t>Nitrogen (gas) and Phosphorus (solid) are the only nonmetals</a:t>
            </a:r>
          </a:p>
          <a:p>
            <a:pPr lvl="1"/>
            <a:r>
              <a:rPr lang="en-US" sz="2800" dirty="0" smtClean="0"/>
              <a:t>These form many different compounds especially with oxygen</a:t>
            </a:r>
          </a:p>
          <a:p>
            <a:r>
              <a:rPr lang="en-US" sz="2800" dirty="0" smtClean="0"/>
              <a:t>Group 16: ___________________</a:t>
            </a:r>
          </a:p>
          <a:p>
            <a:pPr lvl="1"/>
            <a:r>
              <a:rPr lang="en-US" sz="2800" dirty="0" smtClean="0"/>
              <a:t>Three nonmetals: Oxygen (gas), Sulfur (solid), and Selenium (solid)</a:t>
            </a:r>
          </a:p>
          <a:p>
            <a:pPr lvl="2"/>
            <a:r>
              <a:rPr lang="en-US" sz="2800" dirty="0" smtClean="0"/>
              <a:t>Oxygen is essential to __________________</a:t>
            </a:r>
          </a:p>
          <a:p>
            <a:pPr lvl="2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6300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17: Halogens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____________  is an element is group 17</a:t>
            </a:r>
          </a:p>
          <a:p>
            <a:pPr lvl="1"/>
            <a:r>
              <a:rPr lang="en-US" sz="2800" dirty="0" smtClean="0"/>
              <a:t>Fluorine, Chlorine, Bromine, Iodine</a:t>
            </a:r>
          </a:p>
          <a:p>
            <a:pPr lvl="1"/>
            <a:r>
              <a:rPr lang="en-US" sz="2800" dirty="0" smtClean="0"/>
              <a:t>Halogen means an element that can react with a metal and form a ____________</a:t>
            </a:r>
          </a:p>
          <a:p>
            <a:pPr lvl="2"/>
            <a:r>
              <a:rPr lang="en-US" sz="2800" dirty="0" smtClean="0"/>
              <a:t>Chlorine reacts with sodium= ______________</a:t>
            </a:r>
          </a:p>
          <a:p>
            <a:pPr lvl="2"/>
            <a:r>
              <a:rPr lang="en-US" sz="2800" dirty="0" smtClean="0"/>
              <a:t>Calcium chloride= salt for icy roads</a:t>
            </a:r>
          </a:p>
          <a:p>
            <a:pPr lvl="2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817425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270154"/>
            <a:ext cx="7556313" cy="485601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React with other elements and form compounds</a:t>
            </a:r>
          </a:p>
          <a:p>
            <a:pPr lvl="1"/>
            <a:r>
              <a:rPr lang="en-US" sz="2800" dirty="0" smtClean="0"/>
              <a:t>Therefore, they act only in __________________ naturally</a:t>
            </a:r>
          </a:p>
          <a:p>
            <a:pPr lvl="1"/>
            <a:r>
              <a:rPr lang="en-US" sz="2800" dirty="0" smtClean="0"/>
              <a:t>They ____________________________________</a:t>
            </a:r>
          </a:p>
          <a:p>
            <a:pPr lvl="1"/>
            <a:r>
              <a:rPr lang="en-US" sz="2800" dirty="0" smtClean="0"/>
              <a:t>Usually react with other nonmetals like Carbon</a:t>
            </a:r>
          </a:p>
          <a:p>
            <a:pPr lvl="1"/>
            <a:r>
              <a:rPr lang="en-US" sz="2800" dirty="0" smtClean="0"/>
              <a:t>They are ____________________ as you move down the group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6310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18: Noble Gases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25" y="1220667"/>
            <a:ext cx="8577009" cy="5136434"/>
          </a:xfrm>
        </p:spPr>
        <p:txBody>
          <a:bodyPr>
            <a:noAutofit/>
          </a:bodyPr>
          <a:lstStyle/>
          <a:p>
            <a:r>
              <a:rPr lang="en-US" sz="2600" dirty="0" smtClean="0"/>
              <a:t>__________________ are elements in group 18</a:t>
            </a:r>
          </a:p>
          <a:p>
            <a:pPr lvl="1"/>
            <a:r>
              <a:rPr lang="en-US" sz="2600" dirty="0" smtClean="0"/>
              <a:t>Helium, Neon, Argon, Krypton, Xenon, and Radon</a:t>
            </a:r>
          </a:p>
          <a:p>
            <a:r>
              <a:rPr lang="en-US" sz="2600" dirty="0" smtClean="0"/>
              <a:t>___________________ with other elements unless in a laboratory</a:t>
            </a:r>
          </a:p>
          <a:p>
            <a:r>
              <a:rPr lang="en-US" sz="2600" dirty="0" smtClean="0"/>
              <a:t>These were not discovered when Mendeleev made the periodic table because _____________________</a:t>
            </a:r>
          </a:p>
          <a:p>
            <a:pPr marL="0" indent="0">
              <a:buNone/>
            </a:pPr>
            <a:r>
              <a:rPr lang="en-US" sz="2600" dirty="0" smtClean="0"/>
              <a:t>___________________________________</a:t>
            </a:r>
          </a:p>
          <a:p>
            <a:pPr lvl="1"/>
            <a:r>
              <a:rPr lang="en-US" sz="2600" dirty="0" smtClean="0"/>
              <a:t>Once they were discovered, a group was added on the ________________________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195040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056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Has the ___________________________________</a:t>
            </a:r>
          </a:p>
          <a:p>
            <a:r>
              <a:rPr lang="en-US" sz="2800" dirty="0" smtClean="0"/>
              <a:t>___________________element in the universe</a:t>
            </a:r>
          </a:p>
          <a:p>
            <a:r>
              <a:rPr lang="en-US" sz="2800" dirty="0" smtClean="0"/>
              <a:t>Is classified as a _______________ because on Earth it behaves like nonmetal</a:t>
            </a:r>
          </a:p>
          <a:p>
            <a:pPr lvl="1"/>
            <a:r>
              <a:rPr lang="en-US" sz="2800" dirty="0" smtClean="0"/>
              <a:t>_________at room temperature</a:t>
            </a:r>
          </a:p>
          <a:p>
            <a:r>
              <a:rPr lang="en-US" sz="2800" dirty="0" smtClean="0"/>
              <a:t>However, it also has similar properties to ____________________</a:t>
            </a:r>
          </a:p>
          <a:p>
            <a:pPr lvl="1"/>
            <a:r>
              <a:rPr lang="en-US" sz="2800" dirty="0" smtClean="0"/>
              <a:t>______________electricity in its liquid state</a:t>
            </a:r>
          </a:p>
          <a:p>
            <a:pPr lvl="1"/>
            <a:r>
              <a:rPr lang="en-US" sz="2800" dirty="0" smtClean="0"/>
              <a:t>______________with other elements</a:t>
            </a:r>
          </a:p>
          <a:p>
            <a:pPr lvl="1"/>
            <a:endParaRPr lang="en-US" dirty="0" smtClean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419896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 _________________ is an element that has physical properties of a metal and nonmetal.</a:t>
            </a:r>
          </a:p>
          <a:p>
            <a:pPr lvl="1"/>
            <a:r>
              <a:rPr lang="en-US" sz="2800" dirty="0" smtClean="0"/>
              <a:t>B, Si, </a:t>
            </a:r>
            <a:r>
              <a:rPr lang="en-US" sz="2800" dirty="0" err="1" smtClean="0"/>
              <a:t>Ge</a:t>
            </a:r>
            <a:r>
              <a:rPr lang="en-US" sz="2800" dirty="0" smtClean="0"/>
              <a:t>, As, </a:t>
            </a:r>
            <a:r>
              <a:rPr lang="en-US" sz="2800" dirty="0" err="1" smtClean="0"/>
              <a:t>Sb</a:t>
            </a:r>
            <a:r>
              <a:rPr lang="en-US" sz="2800" dirty="0" smtClean="0"/>
              <a:t>, </a:t>
            </a:r>
            <a:r>
              <a:rPr lang="en-US" sz="2800" dirty="0" err="1" smtClean="0"/>
              <a:t>Te</a:t>
            </a:r>
            <a:r>
              <a:rPr lang="en-US" sz="2800" dirty="0" smtClean="0"/>
              <a:t>, Po, At</a:t>
            </a:r>
            <a:endParaRPr lang="en-US" sz="2800" dirty="0"/>
          </a:p>
          <a:p>
            <a:r>
              <a:rPr lang="en-US" sz="2800" dirty="0" smtClean="0"/>
              <a:t>__________________ is the most abundant metalloid in the universe.</a:t>
            </a:r>
          </a:p>
          <a:p>
            <a:pPr lvl="1"/>
            <a:r>
              <a:rPr lang="en-US" sz="2800" dirty="0" smtClean="0"/>
              <a:t>Most ____________ is made up of a compound containing Silicon.</a:t>
            </a:r>
          </a:p>
          <a:p>
            <a:pPr lvl="1"/>
            <a:r>
              <a:rPr lang="en-US" sz="2800" dirty="0" smtClean="0"/>
              <a:t>Used in _________</a:t>
            </a:r>
          </a:p>
          <a:p>
            <a:pPr lvl="1"/>
            <a:r>
              <a:rPr lang="en-US" sz="2800" dirty="0" smtClean="0"/>
              <a:t>Electronic devices</a:t>
            </a:r>
          </a:p>
          <a:p>
            <a:pPr lvl="1"/>
            <a:r>
              <a:rPr lang="en-US" sz="2800" dirty="0" smtClean="0"/>
              <a:t>________________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953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2166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property of a metalloid is to act as a semiconductor.</a:t>
            </a:r>
          </a:p>
          <a:p>
            <a:r>
              <a:rPr lang="en-US" sz="2800" dirty="0" smtClean="0"/>
              <a:t>A ____________________  conducts electricity at high temperatures, but _____________________________. </a:t>
            </a:r>
          </a:p>
          <a:p>
            <a:pPr lvl="1"/>
            <a:r>
              <a:rPr lang="en-US" sz="2800" dirty="0" smtClean="0"/>
              <a:t>At high temp- metalloids act as ____________ and conduct electricity</a:t>
            </a:r>
          </a:p>
          <a:p>
            <a:pPr lvl="1"/>
            <a:r>
              <a:rPr lang="en-US" sz="2800" dirty="0" smtClean="0"/>
              <a:t>At low temp- they act like _________________ and do not allow electricity to flow easily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041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180"/>
            <a:ext cx="8229600" cy="5509493"/>
          </a:xfrm>
        </p:spPr>
        <p:txBody>
          <a:bodyPr>
            <a:noAutofit/>
          </a:bodyPr>
          <a:lstStyle/>
          <a:p>
            <a:r>
              <a:rPr lang="en-US" sz="2800" dirty="0" smtClean="0"/>
              <a:t>1869- ______________________ was working on a way to classify the elements.</a:t>
            </a:r>
          </a:p>
          <a:p>
            <a:pPr lvl="1"/>
            <a:r>
              <a:rPr lang="en-US" dirty="0" smtClean="0"/>
              <a:t>He studied their physical and chemical properties (density, color, how they react with other elements,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sz="2800" dirty="0" smtClean="0"/>
              <a:t>Mendeleev ended up organizing the elements by their _______________________ and noticed the repetition of the properties.</a:t>
            </a:r>
          </a:p>
          <a:p>
            <a:r>
              <a:rPr lang="en-US" sz="2800" dirty="0" smtClean="0"/>
              <a:t>He arranged them in rows by increasing atomic mass.</a:t>
            </a:r>
          </a:p>
          <a:p>
            <a:r>
              <a:rPr lang="en-US" sz="2800" dirty="0" smtClean="0"/>
              <a:t>Elements with similar properties were in the same ____________________.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271327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and Uses of Metalloids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_____________: compounds create sand, clay, rock, minerals, &amp; pure silicon are semiconductors for ________________ and other electronic products</a:t>
            </a:r>
          </a:p>
          <a:p>
            <a:r>
              <a:rPr lang="en-US" sz="2800" dirty="0" smtClean="0"/>
              <a:t>Germanium: semiconductors</a:t>
            </a:r>
          </a:p>
          <a:p>
            <a:r>
              <a:rPr lang="en-US" sz="2800" dirty="0" smtClean="0"/>
              <a:t>Boron: water softeners,_______________________. It also glows 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2546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in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Melting point, boiling point, density</a:t>
            </a:r>
          </a:p>
          <a:p>
            <a:r>
              <a:rPr lang="en-US" sz="2800" dirty="0" smtClean="0"/>
              <a:t>The physical properties are repeated in a pattern.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9495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Predicting Properties of Undiscovered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309456" cy="4144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Mendeleev arranged all known elements by increasing atomic mass, there were _________________ between some elements.</a:t>
            </a:r>
          </a:p>
          <a:p>
            <a:r>
              <a:rPr lang="en-US" sz="2800" dirty="0" smtClean="0"/>
              <a:t>He predicted that some scientists would fill in those gaps with elements they discovered. </a:t>
            </a:r>
          </a:p>
          <a:p>
            <a:r>
              <a:rPr lang="en-US" sz="2800" dirty="0" smtClean="0"/>
              <a:t>He also predicted that the properties of these elements would be _____________ to the known elements in that column.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781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Mendeleev’s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397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There was one problem with the table.</a:t>
            </a:r>
          </a:p>
          <a:p>
            <a:pPr lvl="1"/>
            <a:r>
              <a:rPr lang="en-US" dirty="0" smtClean="0"/>
              <a:t>Some elements seemed out of place.</a:t>
            </a:r>
          </a:p>
          <a:p>
            <a:pPr lvl="1"/>
            <a:r>
              <a:rPr lang="en-US" dirty="0" smtClean="0"/>
              <a:t>Mendeleev believed that the atomic masses of some elements must be ____________ because the elements appeared in the wrong place on the table.</a:t>
            </a:r>
          </a:p>
          <a:p>
            <a:pPr lvl="1"/>
            <a:r>
              <a:rPr lang="en-US" dirty="0" smtClean="0"/>
              <a:t>He place _____________ before Iodine because Iodine’s properties resembled those of F and Cl. </a:t>
            </a:r>
          </a:p>
          <a:p>
            <a:pPr lvl="2"/>
            <a:r>
              <a:rPr lang="en-US" sz="2800" dirty="0" smtClean="0"/>
              <a:t>Even though </a:t>
            </a:r>
            <a:r>
              <a:rPr lang="en-US" sz="2800" dirty="0" err="1" smtClean="0"/>
              <a:t>Tellerium</a:t>
            </a:r>
            <a:r>
              <a:rPr lang="en-US" sz="2800" dirty="0" smtClean="0"/>
              <a:t> had a greater atomic mass</a:t>
            </a:r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3199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Atomic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913594" cy="4320077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the 1900s___________________ solved Mendeleev’s problem</a:t>
            </a:r>
          </a:p>
          <a:p>
            <a:r>
              <a:rPr lang="en-US" sz="2800" dirty="0" smtClean="0"/>
              <a:t>He organized the elements by _______ rather than AM.</a:t>
            </a:r>
          </a:p>
          <a:p>
            <a:r>
              <a:rPr lang="en-US" sz="2800" dirty="0" smtClean="0"/>
              <a:t>This allowed the columns now to have elements with _________________________.</a:t>
            </a:r>
          </a:p>
          <a:p>
            <a:r>
              <a:rPr lang="en-US" sz="2800" dirty="0" smtClean="0"/>
              <a:t>AN= number of ______________ in the nucleus of an atom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2631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table is organized into ___________, __________, and blocks, which are all based on certain property patterns.</a:t>
            </a:r>
          </a:p>
          <a:p>
            <a:pPr lvl="1"/>
            <a:r>
              <a:rPr lang="en-US" sz="2800" dirty="0" smtClean="0"/>
              <a:t>__________________________________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399921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68</TotalTime>
  <Words>1648</Words>
  <Application>Microsoft Macintosh PowerPoint</Application>
  <PresentationFormat>On-screen Show (4:3)</PresentationFormat>
  <Paragraphs>205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Rockwell</vt:lpstr>
      <vt:lpstr>Wingdings</vt:lpstr>
      <vt:lpstr>Advantage</vt:lpstr>
      <vt:lpstr>Chapter 10: The Periodic Table</vt:lpstr>
      <vt:lpstr>Vocabulary words:</vt:lpstr>
      <vt:lpstr>What is the periodic table?</vt:lpstr>
      <vt:lpstr>Developing a Periodic Table</vt:lpstr>
      <vt:lpstr>Patterns in Properties</vt:lpstr>
      <vt:lpstr>Predicting Properties of Undiscovered Elements</vt:lpstr>
      <vt:lpstr>Changes to Mendeleev’s Table</vt:lpstr>
      <vt:lpstr>The Importance of Atomic Number</vt:lpstr>
      <vt:lpstr>Today’s Periodic Table</vt:lpstr>
      <vt:lpstr>Groups</vt:lpstr>
      <vt:lpstr>Periods</vt:lpstr>
      <vt:lpstr>Metals, Nonmetals, and Metalloids</vt:lpstr>
      <vt:lpstr>Metals, Nonmetals, and Metalloids</vt:lpstr>
      <vt:lpstr>How Scientists Use the Periodic Table</vt:lpstr>
      <vt:lpstr>Vocabulary words:</vt:lpstr>
      <vt:lpstr>What is a metal?</vt:lpstr>
      <vt:lpstr>Luster and Conductivity</vt:lpstr>
      <vt:lpstr>Ductility and malleability</vt:lpstr>
      <vt:lpstr>Other properties</vt:lpstr>
      <vt:lpstr>___________Metals</vt:lpstr>
      <vt:lpstr>Alkali Metals</vt:lpstr>
      <vt:lpstr>_________________Metals</vt:lpstr>
      <vt:lpstr>Alkaline Earth Metals</vt:lpstr>
      <vt:lpstr>Transition Elements</vt:lpstr>
      <vt:lpstr>Uses of Transition Elements</vt:lpstr>
      <vt:lpstr>Lanthanide and Actinide Series</vt:lpstr>
      <vt:lpstr>Patterns in Properties of Metals</vt:lpstr>
      <vt:lpstr>Patterns within Groups</vt:lpstr>
      <vt:lpstr>Vocabulary words:</vt:lpstr>
      <vt:lpstr>The Elements of Life</vt:lpstr>
      <vt:lpstr>How are nonmetals different from metals?</vt:lpstr>
      <vt:lpstr>Nonmetals in groups 14-16</vt:lpstr>
      <vt:lpstr>Group 14-16</vt:lpstr>
      <vt:lpstr>Group 17: Halogens</vt:lpstr>
      <vt:lpstr>Halogens</vt:lpstr>
      <vt:lpstr>Group 18: Noble Gases</vt:lpstr>
      <vt:lpstr>Hydrogen</vt:lpstr>
      <vt:lpstr>Metalloids</vt:lpstr>
      <vt:lpstr>Semiconductors</vt:lpstr>
      <vt:lpstr>Properties and Uses of Metalloids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The Periodic Table</dc:title>
  <dc:creator>Victoria Pisciotta</dc:creator>
  <cp:lastModifiedBy>victoriapisciotta2@gmail.com</cp:lastModifiedBy>
  <cp:revision>8</cp:revision>
  <dcterms:created xsi:type="dcterms:W3CDTF">2015-04-28T13:41:30Z</dcterms:created>
  <dcterms:modified xsi:type="dcterms:W3CDTF">2016-11-14T18:00:08Z</dcterms:modified>
</cp:coreProperties>
</file>